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7" r:id="rId2"/>
    <p:sldId id="278" r:id="rId3"/>
    <p:sldId id="296" r:id="rId4"/>
    <p:sldId id="297" r:id="rId5"/>
    <p:sldId id="298" r:id="rId6"/>
    <p:sldId id="299" r:id="rId7"/>
    <p:sldId id="300" r:id="rId8"/>
    <p:sldId id="279" r:id="rId9"/>
    <p:sldId id="301" r:id="rId10"/>
    <p:sldId id="304" r:id="rId11"/>
    <p:sldId id="306" r:id="rId12"/>
    <p:sldId id="283" r:id="rId13"/>
    <p:sldId id="302" r:id="rId14"/>
    <p:sldId id="307" r:id="rId15"/>
    <p:sldId id="308" r:id="rId16"/>
    <p:sldId id="322" r:id="rId17"/>
    <p:sldId id="287" r:id="rId18"/>
    <p:sldId id="317" r:id="rId19"/>
    <p:sldId id="318" r:id="rId20"/>
    <p:sldId id="309" r:id="rId21"/>
    <p:sldId id="319" r:id="rId22"/>
    <p:sldId id="320" r:id="rId23"/>
    <p:sldId id="289" r:id="rId24"/>
    <p:sldId id="310" r:id="rId25"/>
    <p:sldId id="290" r:id="rId26"/>
    <p:sldId id="291" r:id="rId27"/>
    <p:sldId id="292" r:id="rId28"/>
    <p:sldId id="311" r:id="rId29"/>
    <p:sldId id="321" r:id="rId30"/>
    <p:sldId id="294" r:id="rId31"/>
    <p:sldId id="312" r:id="rId32"/>
    <p:sldId id="313" r:id="rId33"/>
    <p:sldId id="314" r:id="rId34"/>
    <p:sldId id="315" r:id="rId35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99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1" autoAdjust="0"/>
    <p:restoredTop sz="94803" autoAdjust="0"/>
  </p:normalViewPr>
  <p:slideViewPr>
    <p:cSldViewPr>
      <p:cViewPr>
        <p:scale>
          <a:sx n="75" d="100"/>
          <a:sy n="75" d="100"/>
        </p:scale>
        <p:origin x="-816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51299-30D4-49B6-8B9D-04D0AA0DE0FB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633C-BAD3-4748-B68D-10753D471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A043545-33E4-4D09-8C84-E425DE4D6266}" type="datetimeFigureOut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84AFA7-916C-4420-A58D-82BE37815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884" algn="l" rtl="0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261" algn="l" rtl="0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637" algn="l" rtl="0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015" algn="l" rtl="0">
      <a:defRPr sz="14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BCC1D-48D0-4022-83EE-76029C960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906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436813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5875" y="6043613"/>
            <a:ext cx="735012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058025" cy="685800"/>
          </a:xfrm>
        </p:spPr>
        <p:txBody>
          <a:bodyPr anchor="ctr"/>
          <a:lstStyle>
            <a:lvl1pPr marL="0" indent="0" algn="l">
              <a:buNone/>
              <a:defRPr sz="3300">
                <a:solidFill>
                  <a:srgbClr val="FFFFFF"/>
                </a:solidFill>
              </a:defRPr>
            </a:lvl1pPr>
            <a:lvl2pPr marL="536377" indent="0" algn="ctr">
              <a:buNone/>
            </a:lvl2pPr>
            <a:lvl3pPr marL="1072753" indent="0" algn="ctr">
              <a:buNone/>
            </a:lvl3pPr>
            <a:lvl4pPr marL="1609131" indent="0" algn="ctr">
              <a:buNone/>
            </a:lvl4pPr>
            <a:lvl5pPr marL="2145507" indent="0" algn="ctr">
              <a:buNone/>
            </a:lvl5pPr>
            <a:lvl6pPr marL="2681884" indent="0" algn="ctr">
              <a:buNone/>
            </a:lvl6pPr>
            <a:lvl7pPr marL="3218261" indent="0" algn="ctr">
              <a:buNone/>
            </a:lvl7pPr>
            <a:lvl8pPr marL="3754637" indent="0" algn="ctr">
              <a:buNone/>
            </a:lvl8pPr>
            <a:lvl9pPr marL="4291015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559050" y="3124200"/>
            <a:ext cx="7016750" cy="2717800"/>
          </a:xfrm>
        </p:spPr>
        <p:txBody>
          <a:bodyPr rtlCol="0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9013"/>
            <a:ext cx="2228850" cy="685800"/>
          </a:xfrm>
        </p:spPr>
        <p:txBody>
          <a:bodyPr>
            <a:noAutofit/>
          </a:bodyPr>
          <a:lstStyle>
            <a:lvl1pPr algn="ctr">
              <a:defRPr sz="2300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29th September, 2016</a:t>
            </a:r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013" y="236538"/>
            <a:ext cx="635635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799A08-7248-44A6-9273-55E7CFEBF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60400" y="1803400"/>
            <a:ext cx="883285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September, 2016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AFA8-4FF9-4444-9A8E-49A6FEBBF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1" y="2743201"/>
            <a:ext cx="7716706" cy="1673225"/>
          </a:xfrm>
        </p:spPr>
        <p:txBody>
          <a:bodyPr/>
          <a:lstStyle>
            <a:lvl1pPr>
              <a:buNone/>
              <a:defRPr sz="33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52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29th September, 2016</a:t>
            </a: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5"/>
          </a:xfrm>
        </p:spPr>
        <p:txBody>
          <a:bodyPr>
            <a:noAutofit/>
          </a:bodyPr>
          <a:lstStyle>
            <a:lvl1pPr>
              <a:defRPr sz="2800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DFADA8-CABE-4526-88F8-4DDA2763A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60400" y="1803402"/>
            <a:ext cx="4210050" cy="435816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48642" y="1803400"/>
            <a:ext cx="4210050" cy="435816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29th September, 2016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A5E1ABF4-2ECD-44EC-BE50-C63F04091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157480"/>
            <a:ext cx="8832850" cy="134112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60400" y="2559757"/>
            <a:ext cx="4210050" cy="3505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200650" y="2559757"/>
            <a:ext cx="4210050" cy="3505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60400" y="1816383"/>
            <a:ext cx="4210050" cy="707136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3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5200650" y="1816383"/>
            <a:ext cx="4210050" cy="707136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3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29th September, 2016</a:t>
            </a: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D3A3731E-78BA-4D2B-8BD3-73D89B697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September, 2016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54DA-13FF-4BB0-AD02-A17DA8F7C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29th September,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2FA5C6C-3C02-4053-8AD1-090AE1FEC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7480"/>
            <a:ext cx="8832850" cy="1341120"/>
          </a:xfrm>
        </p:spPr>
        <p:txBody>
          <a:bodyPr/>
          <a:lstStyle>
            <a:lvl1pPr algn="l">
              <a:buNone/>
              <a:defRPr sz="49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905000"/>
            <a:ext cx="173355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60913" tIns="214551" rIns="160913" bIns="107275"/>
          <a:lstStyle>
            <a:lvl1pPr marL="0" indent="0">
              <a:spcAft>
                <a:spcPts val="1173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59050" y="1905000"/>
            <a:ext cx="6934200" cy="4267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29th September, 2016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32AD-BB89-4B95-8BD6-0F62BAB66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906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58432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4813" y="4654550"/>
            <a:ext cx="82216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8450" y="0"/>
            <a:ext cx="109538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7474" y="0"/>
            <a:ext cx="8218526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7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1400"/>
            </a:lvl2pPr>
            <a:lvl3pPr>
              <a:buFontTx/>
              <a:buNone/>
              <a:defRPr sz="12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724400"/>
            <a:ext cx="7924800" cy="609600"/>
          </a:xfrm>
        </p:spPr>
        <p:txBody>
          <a:bodyPr anchor="ctr"/>
          <a:lstStyle>
            <a:lvl1pPr algn="l">
              <a:buNone/>
              <a:defRPr sz="33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0"/>
            <a:ext cx="2889250" cy="365125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29th September, 2016</a:t>
            </a: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568450" cy="663575"/>
          </a:xfrm>
        </p:spPr>
        <p:txBody>
          <a:bodyPr rtlCol="0"/>
          <a:lstStyle>
            <a:lvl1pPr>
              <a:defRPr sz="3300" smtClean="0"/>
            </a:lvl1pPr>
            <a:extLst/>
          </a:lstStyle>
          <a:p>
            <a:pPr>
              <a:defRPr/>
            </a:pPr>
            <a:fld id="{A969ED84-EEF7-4C06-B849-34CCF40D6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400"/>
            <a:ext cx="4953000" cy="365125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63575" y="1803400"/>
            <a:ext cx="88328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 vert="horz" lIns="107275" tIns="53638" rIns="107275" bIns="53638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/>
              <a:t>29th September,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2163" cy="365125"/>
          </a:xfrm>
          <a:prstGeom prst="rect">
            <a:avLst/>
          </a:prstGeom>
        </p:spPr>
        <p:txBody>
          <a:bodyPr vert="horz" lIns="107275" tIns="53638" rIns="107275" bIns="53638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60500"/>
            <a:ext cx="9906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506538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763" y="1506538"/>
            <a:ext cx="9266237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600"/>
            <a:ext cx="577850" cy="244475"/>
          </a:xfrm>
          <a:prstGeom prst="rect">
            <a:avLst/>
          </a:prstGeom>
        </p:spPr>
        <p:txBody>
          <a:bodyPr vert="horz" lIns="107275" tIns="53638" rIns="107275" bIns="53638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E22A801-05D5-4EFF-82D7-E9D79F37E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5" name="Title Placeholder 21"/>
          <p:cNvSpPr>
            <a:spLocks noGrp="1"/>
          </p:cNvSpPr>
          <p:nvPr>
            <p:ph type="title"/>
          </p:nvPr>
        </p:nvSpPr>
        <p:spPr bwMode="auto">
          <a:xfrm>
            <a:off x="660400" y="157163"/>
            <a:ext cx="88328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9" r:id="rId3"/>
    <p:sldLayoutId id="2147483670" r:id="rId4"/>
    <p:sldLayoutId id="2147483671" r:id="rId5"/>
    <p:sldLayoutId id="2147483666" r:id="rId6"/>
    <p:sldLayoutId id="2147483672" r:id="rId7"/>
    <p:sldLayoutId id="2147483667" r:id="rId8"/>
    <p:sldLayoutId id="2147483673" r:id="rId9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0"/>
        </a:defRPr>
      </a:lvl9pPr>
      <a:extLst/>
    </p:titleStyle>
    <p:bodyStyle>
      <a:lvl1pPr marL="374650" indent="-374650" algn="l" rtl="0" fontAlgn="base">
        <a:spcBef>
          <a:spcPts val="8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50888" indent="-320675" algn="l" rtl="0" fontAlgn="base">
        <a:spcBef>
          <a:spcPts val="6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66700" algn="l" rtl="0" fontAlgn="base">
        <a:spcBef>
          <a:spcPts val="588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266700" algn="l" rtl="0" fontAlgn="base">
        <a:spcBef>
          <a:spcPts val="475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713" indent="-266700" algn="l" rtl="0" fontAlgn="base">
        <a:spcBef>
          <a:spcPts val="475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333" indent="-268189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89159" indent="-26818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10986" indent="-26818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32811" indent="-26818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637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7275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913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4550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68188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321826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75463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429101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cp.org/en/jsr/detail?id=3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130626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latin typeface="Minion Pro" pitchFamily="18" charset="0"/>
              </a:rPr>
              <a:t>Универзитет у Београду</a:t>
            </a:r>
          </a:p>
          <a:p>
            <a:r>
              <a:rPr lang="sr-Cyrl-RS" sz="2000" dirty="0" smtClean="0">
                <a:latin typeface="Minion Pro" pitchFamily="18" charset="0"/>
              </a:rPr>
              <a:t>Факултет организационих наука</a:t>
            </a:r>
            <a:endParaRPr lang="sr-Latn-RS" sz="2000" dirty="0" smtClean="0">
              <a:latin typeface="Minion Pro" pitchFamily="18" charset="0"/>
            </a:endParaRPr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 txBox="1">
            <a:spLocks/>
          </p:cNvSpPr>
          <p:nvPr/>
        </p:nvSpPr>
        <p:spPr bwMode="auto">
          <a:xfrm>
            <a:off x="1600200" y="54864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 Душан Савић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1879600"/>
            <a:ext cx="8255000" cy="4572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 JPA </a:t>
            </a:r>
            <a:r>
              <a:rPr lang="sr-Cyrl-RS" sz="2000" b="1" dirty="0" smtClean="0">
                <a:solidFill>
                  <a:schemeClr val="tx1"/>
                </a:solidFill>
              </a:rPr>
              <a:t>спецификација и приступ релационим базама података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Објектно-релационо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мапирање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Јединствени идентификатор класе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/>
          </p:cNvSpPr>
          <p:nvPr/>
        </p:nvSpPr>
        <p:spPr bwMode="auto">
          <a:xfrm>
            <a:off x="533400" y="1790700"/>
            <a:ext cx="9220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r>
              <a:rPr lang="en-US" sz="1800" b="1" dirty="0" smtClean="0">
                <a:latin typeface="Calibri (Headings)"/>
              </a:rPr>
              <a:t>@Id </a:t>
            </a:r>
            <a:r>
              <a:rPr lang="sr-Cyrl-RS" sz="1800" b="1" dirty="0" smtClean="0">
                <a:latin typeface="Calibri (Headings)"/>
                <a:ea typeface="+mj-ea"/>
                <a:cs typeface="+mj-cs"/>
              </a:rPr>
              <a:t>анотација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b="1" dirty="0" smtClean="0">
                <a:latin typeface="Calibri (Headings)"/>
                <a:ea typeface="+mj-ea"/>
                <a:cs typeface="+mj-cs"/>
              </a:rPr>
              <a:t>Тип атибута </a:t>
            </a:r>
            <a:r>
              <a:rPr lang="sr-Cyrl-RS" sz="1800" dirty="0" smtClean="0">
                <a:latin typeface="Calibri (Headings)"/>
                <a:ea typeface="+mj-ea"/>
                <a:cs typeface="+mj-cs"/>
              </a:rPr>
              <a:t>који се означава као јединствени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sr-Cyrl-CS" sz="1800" b="1" dirty="0" smtClean="0">
                <a:latin typeface="Calibri (Headings)"/>
                <a:ea typeface="+mj-ea"/>
                <a:cs typeface="+mj-cs"/>
              </a:rPr>
              <a:t>Примитивни типови:</a:t>
            </a:r>
            <a:r>
              <a:rPr lang="en-US" sz="1800" dirty="0" smtClean="0">
                <a:latin typeface="Calibri (Headings)"/>
              </a:rPr>
              <a:t> byte, </a:t>
            </a:r>
            <a:r>
              <a:rPr lang="en-US" sz="1800" dirty="0" err="1" smtClean="0">
                <a:latin typeface="Calibri (Headings)"/>
              </a:rPr>
              <a:t>int</a:t>
            </a:r>
            <a:r>
              <a:rPr lang="en-US" sz="1800" dirty="0" smtClean="0">
                <a:latin typeface="Calibri (Headings)"/>
              </a:rPr>
              <a:t>, short, long, char</a:t>
            </a:r>
            <a:r>
              <a:rPr lang="sr-Cyrl-RS" sz="1800" dirty="0" smtClean="0">
                <a:latin typeface="Calibri (Headings)"/>
              </a:rPr>
              <a:t>, </a:t>
            </a:r>
            <a:r>
              <a:rPr lang="en-US" sz="1800" dirty="0" smtClean="0">
                <a:solidFill>
                  <a:schemeClr val="accent2"/>
                </a:solidFill>
                <a:latin typeface="Calibri (Headings)"/>
              </a:rPr>
              <a:t>float</a:t>
            </a:r>
            <a:r>
              <a:rPr lang="en-US" sz="1800" dirty="0" smtClean="0">
                <a:latin typeface="Calibri (Headings)"/>
              </a:rPr>
              <a:t> </a:t>
            </a:r>
            <a:r>
              <a:rPr lang="sr-Cyrl-RS" sz="1800" dirty="0" smtClean="0">
                <a:latin typeface="Calibri (Headings)"/>
              </a:rPr>
              <a:t>и</a:t>
            </a:r>
            <a:r>
              <a:rPr lang="en-US" sz="1800" dirty="0" smtClean="0">
                <a:latin typeface="Calibri (Headings)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alibri (Headings)"/>
              </a:rPr>
              <a:t>double</a:t>
            </a:r>
            <a:r>
              <a:rPr lang="sr-Cyrl-RS" sz="1800" dirty="0" smtClean="0">
                <a:solidFill>
                  <a:schemeClr val="accent2"/>
                </a:solidFill>
                <a:latin typeface="Calibri (Headings)"/>
              </a:rPr>
              <a:t> </a:t>
            </a:r>
            <a:endParaRPr lang="sr-Cyrl-RS" sz="1800" b="1" dirty="0" smtClean="0">
              <a:solidFill>
                <a:schemeClr val="accent2"/>
              </a:solidFill>
              <a:latin typeface="Calibri (Headings)"/>
              <a:ea typeface="+mj-ea"/>
              <a:cs typeface="+mj-cs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sr-Cyrl-CS" sz="1800" b="1" dirty="0" smtClean="0">
                <a:latin typeface="Calibri (Headings)"/>
                <a:ea typeface="+mj-ea"/>
                <a:cs typeface="+mj-cs"/>
              </a:rPr>
              <a:t> Класе: </a:t>
            </a:r>
            <a:r>
              <a:rPr lang="en-US" sz="1800" dirty="0" smtClean="0">
                <a:latin typeface="Calibri (Headings)"/>
              </a:rPr>
              <a:t>Byte, Integer, Short, Long, Character</a:t>
            </a:r>
            <a:r>
              <a:rPr lang="sr-Cyrl-RS" sz="1800" dirty="0" smtClean="0">
                <a:latin typeface="Calibri (Headings)"/>
              </a:rPr>
              <a:t>, </a:t>
            </a:r>
            <a:r>
              <a:rPr lang="en-US" sz="1800" dirty="0" smtClean="0">
                <a:solidFill>
                  <a:schemeClr val="accent2"/>
                </a:solidFill>
                <a:latin typeface="Calibri (Headings)"/>
              </a:rPr>
              <a:t>Float</a:t>
            </a:r>
            <a:r>
              <a:rPr lang="en-US" sz="1800" dirty="0" smtClean="0">
                <a:latin typeface="Calibri (Headings)"/>
              </a:rPr>
              <a:t> </a:t>
            </a:r>
            <a:r>
              <a:rPr lang="sr-Cyrl-RS" sz="1800" dirty="0" smtClean="0">
                <a:latin typeface="Calibri (Headings)"/>
              </a:rPr>
              <a:t>и </a:t>
            </a:r>
            <a:r>
              <a:rPr lang="en-US" sz="1800" dirty="0" smtClean="0">
                <a:solidFill>
                  <a:schemeClr val="accent2"/>
                </a:solidFill>
                <a:latin typeface="Calibri (Headings)"/>
              </a:rPr>
              <a:t>Double</a:t>
            </a:r>
            <a:endParaRPr lang="sr-Cyrl-RS" sz="1800" b="1" dirty="0" smtClean="0">
              <a:solidFill>
                <a:schemeClr val="accent2"/>
              </a:solidFill>
              <a:latin typeface="Calibri (Headings)"/>
              <a:ea typeface="+mj-ea"/>
              <a:cs typeface="+mj-cs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sr-Cyrl-CS" sz="1800" b="1" dirty="0" smtClean="0">
                <a:latin typeface="Calibri (Headings)"/>
                <a:ea typeface="+mj-ea"/>
                <a:cs typeface="+mj-cs"/>
              </a:rPr>
              <a:t> Текстуални тип: </a:t>
            </a:r>
            <a:r>
              <a:rPr lang="en-US" sz="1800" dirty="0" err="1" smtClean="0">
                <a:latin typeface="Calibri (Headings)"/>
              </a:rPr>
              <a:t>java.lang.String</a:t>
            </a:r>
            <a:endParaRPr lang="sr-Cyrl-RS" sz="1800" b="1" dirty="0" smtClean="0">
              <a:latin typeface="Calibri (Headings)"/>
              <a:ea typeface="+mj-ea"/>
              <a:cs typeface="+mj-cs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sr-Cyrl-RS" sz="1800" b="1" dirty="0" smtClean="0">
                <a:latin typeface="Calibri (Headings)"/>
                <a:ea typeface="+mj-ea"/>
                <a:cs typeface="+mj-cs"/>
              </a:rPr>
              <a:t> Велики нумерички типови: </a:t>
            </a:r>
            <a:r>
              <a:rPr lang="en-US" sz="1800" dirty="0" err="1" smtClean="0">
                <a:latin typeface="Calibri (Headings)"/>
              </a:rPr>
              <a:t>java.math.BigInteger</a:t>
            </a:r>
            <a:r>
              <a:rPr lang="sr-Cyrl-RS" sz="1800" dirty="0" smtClean="0">
                <a:latin typeface="Calibri (Headings)"/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  <a:latin typeface="Calibri (Headings)"/>
              </a:rPr>
              <a:t>java.math.BigDecimal</a:t>
            </a:r>
            <a:endParaRPr lang="sr-Cyrl-RS" sz="1800" dirty="0" smtClean="0">
              <a:solidFill>
                <a:schemeClr val="accent2"/>
              </a:solidFill>
              <a:latin typeface="Calibri (Headings)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sr-Cyrl-RS" sz="1800" b="1" dirty="0" smtClean="0">
                <a:latin typeface="Calibri (Headings)"/>
                <a:ea typeface="+mj-ea"/>
                <a:cs typeface="+mj-cs"/>
              </a:rPr>
              <a:t> Датумски типови: </a:t>
            </a:r>
            <a:r>
              <a:rPr lang="en-US" sz="1800" dirty="0" err="1" smtClean="0">
                <a:latin typeface="Calibri (Headings)"/>
              </a:rPr>
              <a:t>java.util.Date</a:t>
            </a:r>
            <a:r>
              <a:rPr lang="en-US" sz="1800" dirty="0" smtClean="0">
                <a:latin typeface="Calibri (Headings)"/>
              </a:rPr>
              <a:t>, </a:t>
            </a:r>
            <a:r>
              <a:rPr lang="en-US" sz="1800" dirty="0" err="1" smtClean="0">
                <a:latin typeface="Calibri (Headings)"/>
              </a:rPr>
              <a:t>java.sql.Date</a:t>
            </a:r>
            <a:endParaRPr lang="sr-Cyrl-RS" sz="1800" dirty="0" smtClean="0">
              <a:latin typeface="Calibri (Headings)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sr-Cyrl-RS" sz="1800" b="1" dirty="0" smtClean="0">
                <a:latin typeface="Calibri (Headings)"/>
              </a:rPr>
              <a:t>Генерисање једиственог идентификатора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dirty="0" smtClean="0"/>
              <a:t> Коришћењем анотације </a:t>
            </a:r>
            <a:r>
              <a:rPr lang="en-US" sz="1800" b="1" dirty="0" smtClean="0"/>
              <a:t>@</a:t>
            </a:r>
            <a:r>
              <a:rPr lang="en-US" sz="1800" b="1" dirty="0" err="1" smtClean="0"/>
              <a:t>GeneratedValue</a:t>
            </a:r>
            <a:endParaRPr lang="sr-Cyrl-RS" sz="1800" b="1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dirty="0" smtClean="0"/>
              <a:t> Четири стратегије за генерисање вредности јединственог  идентификатора     </a:t>
            </a:r>
          </a:p>
          <a:p>
            <a:pPr marL="1414463" lvl="2" indent="-342900">
              <a:spcBef>
                <a:spcPts val="0"/>
              </a:spcBef>
              <a:buFont typeface="+mj-lt"/>
              <a:buAutoNum type="arabicParenR"/>
            </a:pPr>
            <a:r>
              <a:rPr lang="sr-Cyrl-RS" sz="1800" dirty="0" smtClean="0"/>
              <a:t> </a:t>
            </a:r>
            <a:r>
              <a:rPr lang="en-US" sz="1800" dirty="0" smtClean="0">
                <a:latin typeface="Calibri (Headings)"/>
              </a:rPr>
              <a:t>@Id </a:t>
            </a:r>
            <a:r>
              <a:rPr lang="en-US" sz="1800" dirty="0" smtClean="0"/>
              <a:t>@</a:t>
            </a:r>
            <a:r>
              <a:rPr lang="en-US" sz="1800" dirty="0" err="1" smtClean="0"/>
              <a:t>GeneratedValue</a:t>
            </a:r>
            <a:r>
              <a:rPr lang="en-US" sz="1800" dirty="0" smtClean="0"/>
              <a:t> (strategy=</a:t>
            </a:r>
            <a:r>
              <a:rPr lang="en-US" sz="1800" dirty="0" err="1" smtClean="0"/>
              <a:t>GenerationType.AUTO</a:t>
            </a:r>
            <a:r>
              <a:rPr lang="en-US" sz="1800" dirty="0" smtClean="0"/>
              <a:t>)</a:t>
            </a:r>
            <a:endParaRPr lang="sr-Cyrl-RS" sz="1800" dirty="0" smtClean="0"/>
          </a:p>
          <a:p>
            <a:pPr marL="1414463" lvl="2" indent="-342900">
              <a:spcBef>
                <a:spcPts val="0"/>
              </a:spcBef>
              <a:buFont typeface="+mj-lt"/>
              <a:buAutoNum type="arabicParenR"/>
            </a:pPr>
            <a:r>
              <a:rPr lang="sr-Cyrl-RS" sz="1800" dirty="0" smtClean="0">
                <a:latin typeface="Calibri (Headings)"/>
              </a:rPr>
              <a:t> </a:t>
            </a:r>
            <a:r>
              <a:rPr lang="en-US" sz="1800" dirty="0" smtClean="0">
                <a:latin typeface="Calibri (Headings)"/>
              </a:rPr>
              <a:t>@Id </a:t>
            </a:r>
            <a:r>
              <a:rPr lang="en-US" sz="1800" dirty="0" smtClean="0"/>
              <a:t>@</a:t>
            </a:r>
            <a:r>
              <a:rPr lang="en-US" sz="1800" dirty="0" err="1" smtClean="0"/>
              <a:t>GeneratedValue</a:t>
            </a:r>
            <a:r>
              <a:rPr lang="en-US" sz="1800" dirty="0" smtClean="0"/>
              <a:t> (strategy=</a:t>
            </a:r>
            <a:r>
              <a:rPr lang="en-US" sz="1800" dirty="0" err="1" smtClean="0"/>
              <a:t>GenerationType.TABLE</a:t>
            </a:r>
            <a:r>
              <a:rPr lang="en-US" sz="1800" dirty="0" smtClean="0"/>
              <a:t>)</a:t>
            </a:r>
            <a:endParaRPr lang="en-US" sz="1800" dirty="0" smtClean="0">
              <a:latin typeface="Calibri (Headings)"/>
            </a:endParaRPr>
          </a:p>
          <a:p>
            <a:pPr marL="1414463" lvl="2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dirty="0" smtClean="0">
                <a:latin typeface="Calibri (Headings)"/>
              </a:rPr>
              <a:t> @Id </a:t>
            </a:r>
            <a:r>
              <a:rPr lang="en-US" sz="1800" dirty="0" smtClean="0"/>
              <a:t>@</a:t>
            </a:r>
            <a:r>
              <a:rPr lang="en-US" sz="1800" dirty="0" err="1" smtClean="0"/>
              <a:t>GeneratedValue</a:t>
            </a:r>
            <a:r>
              <a:rPr lang="en-US" sz="1800" dirty="0" smtClean="0"/>
              <a:t> (strategy=</a:t>
            </a:r>
            <a:r>
              <a:rPr lang="en-US" sz="1800" dirty="0" err="1" smtClean="0"/>
              <a:t>GenerationType.SEQUENCE</a:t>
            </a:r>
            <a:r>
              <a:rPr lang="en-US" sz="1800" dirty="0" smtClean="0"/>
              <a:t>)</a:t>
            </a:r>
            <a:endParaRPr lang="sr-Cyrl-RS" sz="1800" dirty="0" smtClean="0"/>
          </a:p>
          <a:p>
            <a:pPr marL="1414463" lvl="2" indent="-342900">
              <a:spcBef>
                <a:spcPts val="0"/>
              </a:spcBef>
              <a:buFont typeface="+mj-lt"/>
              <a:buAutoNum type="arabicParenR"/>
            </a:pPr>
            <a:r>
              <a:rPr lang="sr-Cyrl-RS" sz="1800" dirty="0" smtClean="0">
                <a:latin typeface="Calibri (Headings)"/>
              </a:rPr>
              <a:t> </a:t>
            </a:r>
            <a:r>
              <a:rPr lang="en-US" sz="1800" dirty="0" smtClean="0">
                <a:latin typeface="Calibri (Headings)"/>
              </a:rPr>
              <a:t>@Id </a:t>
            </a:r>
            <a:r>
              <a:rPr lang="en-US" sz="1800" dirty="0" smtClean="0"/>
              <a:t>@</a:t>
            </a:r>
            <a:r>
              <a:rPr lang="en-US" sz="1800" dirty="0" err="1" smtClean="0"/>
              <a:t>GeneratedValue</a:t>
            </a:r>
            <a:r>
              <a:rPr lang="en-US" sz="1800" dirty="0" smtClean="0"/>
              <a:t> (strategy=</a:t>
            </a:r>
            <a:r>
              <a:rPr lang="en-US" sz="1800" dirty="0" err="1" smtClean="0"/>
              <a:t>GenerationType</a:t>
            </a:r>
            <a:r>
              <a:rPr lang="en-US" sz="1800" dirty="0" smtClean="0"/>
              <a:t>. IDENTITY)</a:t>
            </a:r>
          </a:p>
          <a:p>
            <a:pPr marL="1414463" lvl="2" indent="-342900">
              <a:spcBef>
                <a:spcPts val="0"/>
              </a:spcBef>
            </a:pPr>
            <a:endParaRPr lang="sr-Cyrl-RS" sz="2000" b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Објектно-релационо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мапирање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Јединствени идентификатор класе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/>
          </p:cNvSpPr>
          <p:nvPr/>
        </p:nvSpPr>
        <p:spPr bwMode="auto">
          <a:xfrm>
            <a:off x="533400" y="1790700"/>
            <a:ext cx="9220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r>
              <a:rPr lang="sr-Cyrl-RS" sz="1800" b="1" dirty="0" smtClean="0">
                <a:latin typeface="Calibri (Headings)"/>
                <a:ea typeface="+mj-ea"/>
                <a:cs typeface="+mj-cs"/>
              </a:rPr>
              <a:t> Композитни примарни кључ </a:t>
            </a:r>
            <a:r>
              <a:rPr lang="sr-Cyrl-RS" sz="1800" dirty="0" smtClean="0">
                <a:latin typeface="Calibri (Headings)"/>
                <a:ea typeface="+mj-ea"/>
                <a:cs typeface="+mj-cs"/>
              </a:rPr>
              <a:t>– једна колона није јединствена</a:t>
            </a:r>
            <a:endParaRPr lang="en-US" sz="1800" dirty="0" smtClean="0">
              <a:latin typeface="Calibri (Headings)"/>
              <a:ea typeface="+mj-ea"/>
              <a:cs typeface="+mj-cs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Calibri (Headings)"/>
                <a:ea typeface="+mj-ea"/>
                <a:cs typeface="+mj-cs"/>
              </a:rPr>
              <a:t> </a:t>
            </a:r>
            <a:r>
              <a:rPr lang="sr-Cyrl-RS" sz="1800" b="1" dirty="0" smtClean="0">
                <a:latin typeface="Calibri (Headings)"/>
                <a:ea typeface="+mj-ea"/>
                <a:cs typeface="+mj-cs"/>
              </a:rPr>
              <a:t>Анотација: </a:t>
            </a:r>
            <a:r>
              <a:rPr lang="en-US" sz="1800" b="1" dirty="0" smtClean="0">
                <a:latin typeface="Calibri (Headings)"/>
                <a:ea typeface="+mj-ea"/>
                <a:cs typeface="+mj-cs"/>
              </a:rPr>
              <a:t>@</a:t>
            </a:r>
            <a:r>
              <a:rPr lang="en-US" sz="1800" b="1" dirty="0" err="1" smtClean="0">
                <a:latin typeface="Calibri (Headings)"/>
                <a:ea typeface="+mj-ea"/>
                <a:cs typeface="+mj-cs"/>
              </a:rPr>
              <a:t>EmbeddedId</a:t>
            </a:r>
            <a:endParaRPr lang="sr-Cyrl-RS" sz="1800" b="1" dirty="0" smtClean="0">
              <a:latin typeface="Calibri (Headings)"/>
              <a:ea typeface="+mj-ea"/>
              <a:cs typeface="+mj-cs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b="1" dirty="0" smtClean="0">
                <a:latin typeface="Calibri (Headings)"/>
                <a:ea typeface="+mj-ea"/>
                <a:cs typeface="+mj-cs"/>
              </a:rPr>
              <a:t> Пример: </a:t>
            </a:r>
            <a:r>
              <a:rPr lang="sr-Cyrl-RS" sz="1800" dirty="0" smtClean="0">
                <a:latin typeface="Calibri (Headings)"/>
                <a:ea typeface="+mj-ea"/>
                <a:cs typeface="+mj-cs"/>
              </a:rPr>
              <a:t>Ставка рачуна</a:t>
            </a:r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>
              <a:latin typeface="Calibri (Headings)"/>
              <a:ea typeface="+mj-ea"/>
              <a:cs typeface="+mj-cs"/>
            </a:endParaRPr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>
              <a:latin typeface="Calibri (Headings)"/>
              <a:ea typeface="+mj-ea"/>
              <a:cs typeface="+mj-cs"/>
            </a:endParaRPr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>
              <a:latin typeface="Calibri (Headings)"/>
              <a:ea typeface="+mj-ea"/>
              <a:cs typeface="+mj-cs"/>
            </a:endParaRPr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>
              <a:latin typeface="Calibri (Headings)"/>
              <a:ea typeface="+mj-ea"/>
              <a:cs typeface="+mj-cs"/>
            </a:endParaRPr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>
              <a:latin typeface="Calibri (Headings)"/>
              <a:ea typeface="+mj-ea"/>
              <a:cs typeface="+mj-cs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52052"/>
            <a:ext cx="4724400" cy="3681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486" y="2871561"/>
            <a:ext cx="4029075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5700486" y="32766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59410" y="48768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Објектно-релационо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мапирање: Мапирање веза (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Relationship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/>
          </p:cNvSpPr>
          <p:nvPr/>
        </p:nvSpPr>
        <p:spPr bwMode="auto">
          <a:xfrm>
            <a:off x="685800" y="1905000"/>
            <a:ext cx="9220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b="1" dirty="0" smtClean="0"/>
              <a:t> </a:t>
            </a:r>
            <a:r>
              <a:rPr lang="sr-Cyrl-RS" sz="1800" dirty="0" smtClean="0"/>
              <a:t>Веза у објектном моделу представља референцу једног објекта на други објекат</a:t>
            </a:r>
            <a:endParaRPr lang="sr-Cyrl-RS" sz="1800" b="1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dirty="0" smtClean="0"/>
              <a:t> </a:t>
            </a:r>
            <a:r>
              <a:rPr lang="en-US" sz="1800" dirty="0" smtClean="0"/>
              <a:t>JPA </a:t>
            </a:r>
            <a:r>
              <a:rPr lang="sr-Cyrl-RS" sz="1800" dirty="0" smtClean="0"/>
              <a:t>спецификација:</a:t>
            </a: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dirty="0" err="1" smtClean="0"/>
              <a:t>OneToOne</a:t>
            </a:r>
            <a:r>
              <a:rPr lang="en-US" sz="1800" dirty="0" smtClean="0"/>
              <a:t> </a:t>
            </a:r>
            <a:endParaRPr lang="sr-Cyrl-RS" sz="1800" dirty="0" smtClean="0"/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dirty="0" err="1" smtClean="0">
                <a:latin typeface="Calibri (Headings)"/>
              </a:rPr>
              <a:t>ManyToOne</a:t>
            </a:r>
            <a:r>
              <a:rPr lang="en-US" sz="1800" dirty="0" smtClean="0">
                <a:latin typeface="Calibri (Headings)"/>
              </a:rPr>
              <a:t> </a:t>
            </a:r>
            <a:endParaRPr lang="sr-Cyrl-RS" sz="1800" dirty="0" smtClean="0">
              <a:latin typeface="Calibri (Headings)"/>
            </a:endParaRP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dirty="0" err="1" smtClean="0">
                <a:latin typeface="Calibri (Headings)"/>
              </a:rPr>
              <a:t>OneToMany</a:t>
            </a:r>
            <a:r>
              <a:rPr lang="en-US" sz="1800" dirty="0" smtClean="0">
                <a:latin typeface="Calibri (Headings)"/>
              </a:rPr>
              <a:t> </a:t>
            </a:r>
            <a:endParaRPr lang="sr-Cyrl-RS" sz="1800" dirty="0" smtClean="0">
              <a:latin typeface="Calibri (Headings)"/>
            </a:endParaRP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dirty="0" err="1" smtClean="0">
                <a:latin typeface="Calibri (Headings)"/>
              </a:rPr>
              <a:t>ManyToMany</a:t>
            </a:r>
            <a:endParaRPr lang="sr-Cyrl-RS" sz="1800" dirty="0" smtClean="0">
              <a:latin typeface="Calibri (Headings)"/>
            </a:endParaRP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dirty="0" smtClean="0">
                <a:latin typeface="Calibri (Headings)"/>
              </a:rPr>
              <a:t>Embedded </a:t>
            </a:r>
            <a:endParaRPr lang="sr-Cyrl-RS" sz="1800" dirty="0" smtClean="0">
              <a:latin typeface="Calibri (Headings)"/>
            </a:endParaRP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dirty="0" err="1" smtClean="0">
                <a:latin typeface="Calibri (Headings)"/>
              </a:rPr>
              <a:t>ElementCollection</a:t>
            </a:r>
            <a:endParaRPr lang="en-US" sz="1800" dirty="0" smtClean="0">
              <a:latin typeface="Calibri (Headings)"/>
            </a:endParaRP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endParaRPr lang="en-US" sz="1800" dirty="0" smtClean="0">
              <a:latin typeface="Calibri (Headings)"/>
            </a:endParaRP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endParaRPr lang="sr-Cyrl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9916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мапирање: Мапирање вез</a:t>
            </a: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r>
              <a:rPr lang="sr-Cyrl-R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ManyToOne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3914775" cy="11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057400"/>
            <a:ext cx="3971925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419600"/>
            <a:ext cx="3886200" cy="1365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2484" y="4343400"/>
            <a:ext cx="424815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9916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мапирање: Мапирање вез</a:t>
            </a: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r>
              <a:rPr lang="sr-Cyrl-R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OneToMany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24" y="3753118"/>
            <a:ext cx="331470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828800"/>
            <a:ext cx="5791200" cy="2610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108" y="1848118"/>
            <a:ext cx="32194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495800"/>
            <a:ext cx="548640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9916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мапирање: Мапирање вез</a:t>
            </a: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r>
              <a:rPr lang="sr-Cyrl-R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OneToMany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24" y="3753118"/>
            <a:ext cx="331470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108" y="1848118"/>
            <a:ext cx="32194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828800"/>
            <a:ext cx="3931675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648200"/>
            <a:ext cx="4191000" cy="211318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9916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мапирање: Мапирање вез</a:t>
            </a: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r>
              <a:rPr lang="sr-Cyrl-R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OneToMany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08" y="1848118"/>
            <a:ext cx="32194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76600"/>
            <a:ext cx="67437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905000"/>
            <a:ext cx="331470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Multiply 15"/>
          <p:cNvSpPr/>
          <p:nvPr/>
        </p:nvSpPr>
        <p:spPr>
          <a:xfrm>
            <a:off x="5943600" y="3429000"/>
            <a:ext cx="685800" cy="5334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мапирање: Мапирање вез</a:t>
            </a: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r>
              <a:rPr lang="sr-Cyrl-R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ManyToMany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3305175" cy="13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05000"/>
            <a:ext cx="3352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" y="3486150"/>
            <a:ext cx="6696075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352800"/>
            <a:ext cx="3352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мапирање: Наслеђивање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72" y="1984830"/>
            <a:ext cx="34290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09600" y="4648200"/>
            <a:ext cx="34524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800" dirty="0" smtClean="0"/>
              <a:t>Три начина (стратегије) </a:t>
            </a:r>
          </a:p>
          <a:p>
            <a:r>
              <a:rPr lang="sr-Cyrl-RS" sz="1800" dirty="0" smtClean="0"/>
              <a:t>мапирања везе наслеђивања:</a:t>
            </a:r>
          </a:p>
          <a:p>
            <a:pPr marL="992188" lvl="1" indent="-457200">
              <a:buFont typeface="+mj-lt"/>
              <a:buAutoNum type="arabicParenR"/>
            </a:pPr>
            <a:r>
              <a:rPr lang="en-US" sz="1800" b="1" dirty="0" smtClean="0"/>
              <a:t>SINGLE_TABLE</a:t>
            </a:r>
            <a:endParaRPr lang="sr-Cyrl-RS" sz="1800" b="1" dirty="0" smtClean="0"/>
          </a:p>
          <a:p>
            <a:pPr marL="992188" lvl="1" indent="-457200">
              <a:buFont typeface="+mj-lt"/>
              <a:buAutoNum type="arabicParenR"/>
            </a:pPr>
            <a:r>
              <a:rPr lang="en-US" sz="1800" dirty="0" smtClean="0"/>
              <a:t>TABLE_PER_CLASS </a:t>
            </a:r>
            <a:endParaRPr lang="sr-Cyrl-RS" sz="1800" dirty="0" smtClean="0"/>
          </a:p>
          <a:p>
            <a:pPr marL="992188" lvl="1" indent="-457200">
              <a:buFont typeface="+mj-lt"/>
              <a:buAutoNum type="arabicParenR"/>
            </a:pPr>
            <a:r>
              <a:rPr lang="en-US" sz="1800" dirty="0" smtClean="0"/>
              <a:t>JOINED</a:t>
            </a:r>
            <a:endParaRPr lang="en-US" sz="1800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05000"/>
            <a:ext cx="42672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мапирање: Наслеђивање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72" y="1984830"/>
            <a:ext cx="34290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09600" y="4648200"/>
            <a:ext cx="34524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800" dirty="0" smtClean="0"/>
              <a:t>Три начина (стратегије) </a:t>
            </a:r>
          </a:p>
          <a:p>
            <a:r>
              <a:rPr lang="sr-Cyrl-RS" sz="1800" dirty="0" smtClean="0"/>
              <a:t>мапирања везе наслеђивања:</a:t>
            </a:r>
          </a:p>
          <a:p>
            <a:pPr marL="992188" lvl="1" indent="-457200">
              <a:buFont typeface="+mj-lt"/>
              <a:buAutoNum type="arabicParenR"/>
            </a:pPr>
            <a:r>
              <a:rPr lang="en-US" sz="1800" dirty="0" smtClean="0"/>
              <a:t>SINGLE_TABLE</a:t>
            </a:r>
            <a:endParaRPr lang="sr-Cyrl-RS" sz="1800" dirty="0" smtClean="0"/>
          </a:p>
          <a:p>
            <a:pPr marL="992188" lvl="1" indent="-457200">
              <a:buFont typeface="+mj-lt"/>
              <a:buAutoNum type="arabicParenR"/>
            </a:pPr>
            <a:r>
              <a:rPr lang="en-US" sz="1800" dirty="0" smtClean="0"/>
              <a:t>TABLE_PER_CLASS </a:t>
            </a:r>
            <a:endParaRPr lang="sr-Cyrl-RS" sz="1800" dirty="0" smtClean="0"/>
          </a:p>
          <a:p>
            <a:pPr marL="992188" lvl="1" indent="-457200">
              <a:buFont typeface="+mj-lt"/>
              <a:buAutoNum type="arabicParenR"/>
            </a:pPr>
            <a:r>
              <a:rPr lang="en-US" sz="1800" b="1" dirty="0" smtClean="0"/>
              <a:t>JOINED</a:t>
            </a:r>
            <a:endParaRPr lang="en-US" sz="1800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866899"/>
            <a:ext cx="3823113" cy="4801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Садржај предавања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2057400"/>
            <a:ext cx="8991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Увод</a:t>
            </a:r>
          </a:p>
          <a:p>
            <a:pPr lvl="1">
              <a:buFont typeface="Arial" pitchFamily="34" charset="0"/>
              <a:buChar char="•"/>
            </a:pPr>
            <a:r>
              <a:rPr lang="sr-Cyrl-RS" dirty="0" smtClean="0"/>
              <a:t> Приступ релационим базама података  </a:t>
            </a:r>
          </a:p>
          <a:p>
            <a:pPr lvl="1"/>
            <a:endParaRPr lang="sr-Cyrl-RS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 Ј</a:t>
            </a:r>
            <a:r>
              <a:rPr lang="en-US" dirty="0" smtClean="0"/>
              <a:t>PA </a:t>
            </a:r>
            <a:r>
              <a:rPr lang="sr-Cyrl-RS" dirty="0" smtClean="0"/>
              <a:t>спецификација</a:t>
            </a:r>
          </a:p>
          <a:p>
            <a:pPr lvl="1">
              <a:buFont typeface="Arial" pitchFamily="34" charset="0"/>
              <a:buChar char="•"/>
            </a:pPr>
            <a:r>
              <a:rPr lang="sr-Cyrl-RS" dirty="0" smtClean="0"/>
              <a:t> Историјат </a:t>
            </a:r>
          </a:p>
          <a:p>
            <a:pPr lvl="1">
              <a:buFont typeface="Arial" pitchFamily="34" charset="0"/>
              <a:buChar char="•"/>
            </a:pPr>
            <a:r>
              <a:rPr lang="sr-Cyrl-RS" dirty="0" smtClean="0"/>
              <a:t> Мапирање Јава класе у табеле релационе базе података</a:t>
            </a:r>
          </a:p>
          <a:p>
            <a:pPr lvl="2">
              <a:buFont typeface="Arial" pitchFamily="34" charset="0"/>
              <a:buChar char="•"/>
            </a:pPr>
            <a:r>
              <a:rPr lang="sr-Cyrl-RS" dirty="0" smtClean="0"/>
              <a:t>Дефинисање јединственог идентификатора</a:t>
            </a:r>
          </a:p>
          <a:p>
            <a:pPr lvl="2">
              <a:buFont typeface="Arial" pitchFamily="34" charset="0"/>
              <a:buChar char="•"/>
            </a:pPr>
            <a:r>
              <a:rPr lang="sr-Cyrl-RS" dirty="0" smtClean="0"/>
              <a:t>Дефинисање веза између класа </a:t>
            </a:r>
          </a:p>
          <a:p>
            <a:pPr lvl="1">
              <a:buFont typeface="Arial" pitchFamily="34" charset="0"/>
              <a:buChar char="•"/>
            </a:pPr>
            <a:r>
              <a:rPr lang="sr-Cyrl-RS" dirty="0" smtClean="0"/>
              <a:t> Кључни концепти Ј</a:t>
            </a:r>
            <a:r>
              <a:rPr lang="en-US" dirty="0" smtClean="0"/>
              <a:t>PA </a:t>
            </a:r>
            <a:r>
              <a:rPr lang="sr-Cyrl-RS" dirty="0" smtClean="0"/>
              <a:t>спецификација</a:t>
            </a:r>
          </a:p>
          <a:p>
            <a:pPr lvl="2">
              <a:buFont typeface="Arial" pitchFamily="34" charset="0"/>
              <a:buChar char="•"/>
            </a:pPr>
            <a:r>
              <a:rPr lang="sr-Cyrl-RS" dirty="0" smtClean="0"/>
              <a:t>Интерфејс </a:t>
            </a:r>
            <a:r>
              <a:rPr lang="en-US" dirty="0" err="1" smtClean="0">
                <a:latin typeface="Consolas" pitchFamily="49" charset="0"/>
              </a:rPr>
              <a:t>EntityManager</a:t>
            </a:r>
            <a:endParaRPr lang="sr-Cyrl-RS" dirty="0" smtClean="0">
              <a:latin typeface="Consolas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Cyrl-RS" dirty="0" smtClean="0"/>
              <a:t> Управљање трансакцијама у Јава десктоп апликацијама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133600"/>
            <a:ext cx="55911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09800" y="2743200"/>
            <a:ext cx="2133600" cy="830997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именована конфигурација за све ентити класе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2488" y="4394202"/>
            <a:ext cx="2133600" cy="830997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скуп управљивих (</a:t>
            </a:r>
            <a:r>
              <a:rPr lang="en-US" sz="1600" b="1" dirty="0" smtClean="0"/>
              <a:t>managed</a:t>
            </a:r>
            <a:r>
              <a:rPr lang="sr-Cyrl-RS" sz="1600" b="1" dirty="0" smtClean="0"/>
              <a:t>) ентити објеката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2133600"/>
            <a:ext cx="2133600" cy="1569660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управља  (креира, брише, врши измену), претражује ентити инстанце у табелама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3781961"/>
            <a:ext cx="2133600" cy="1323439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управља ентити инстанцама у оквиру перзистентног контекста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76458" y="5181600"/>
            <a:ext cx="2133600" cy="1077218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и</a:t>
            </a:r>
            <a:r>
              <a:rPr lang="sr-Cyrl-RS" sz="1600" b="1" dirty="0" smtClean="0"/>
              <a:t>мплементиран је од стране перзистентног провајдера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133600"/>
            <a:ext cx="55911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09800" y="2743200"/>
            <a:ext cx="2133600" cy="830997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именована конфигурација за све ентити класе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2488" y="4394202"/>
            <a:ext cx="2133600" cy="830997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скуп управљивих (</a:t>
            </a:r>
            <a:r>
              <a:rPr lang="en-US" sz="1600" b="1" dirty="0" smtClean="0"/>
              <a:t>managed</a:t>
            </a:r>
            <a:r>
              <a:rPr lang="sr-Cyrl-RS" sz="1600" b="1" dirty="0" smtClean="0"/>
              <a:t>) ентити објеката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2133600"/>
            <a:ext cx="2133600" cy="1569660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управља  (креира, брише, врши измену), претражује ентити инстанце у табелама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3781961"/>
            <a:ext cx="2133600" cy="1323439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управља ентити инстанцама у оквиру перзистентног контекста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76458" y="5181600"/>
            <a:ext cx="2133600" cy="1077218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и</a:t>
            </a:r>
            <a:r>
              <a:rPr lang="sr-Cyrl-RS" sz="1600" b="1" dirty="0" smtClean="0"/>
              <a:t>мплементиран је од стране перзистентног провајдера</a:t>
            </a:r>
            <a:endParaRPr lang="en-US" sz="1600" b="1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0725"/>
            <a:ext cx="9783721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133600"/>
            <a:ext cx="55911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09800" y="2743200"/>
            <a:ext cx="2133600" cy="830997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именована конфигурација за све ентити класе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2488" y="4394202"/>
            <a:ext cx="2133600" cy="830997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скуп управљивих (</a:t>
            </a:r>
            <a:r>
              <a:rPr lang="en-US" sz="1600" b="1" dirty="0" smtClean="0"/>
              <a:t>managed</a:t>
            </a:r>
            <a:r>
              <a:rPr lang="sr-Cyrl-RS" sz="1600" b="1" dirty="0" smtClean="0"/>
              <a:t>) ентити објеката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2133600"/>
            <a:ext cx="2133600" cy="1569660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управља  (креира, брише, врши измену), претражује ентити инстанце у табелама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3781961"/>
            <a:ext cx="2133600" cy="1323439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управља ентити инстанцама у оквиру перзистентног контекста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76458" y="5181600"/>
            <a:ext cx="2133600" cy="1077218"/>
          </a:xfrm>
          <a:prstGeom prst="rect">
            <a:avLst/>
          </a:prstGeom>
          <a:noFill/>
          <a:ln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и</a:t>
            </a:r>
            <a:r>
              <a:rPr lang="sr-Cyrl-RS" sz="1600" b="1" dirty="0" smtClean="0"/>
              <a:t>мплементиран је од стране перзистентног провајдера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EntityManager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9600" y="1905000"/>
            <a:ext cx="60960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EntityManager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157514" y="2667000"/>
            <a:ext cx="28956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Управљив од стране контејнера</a:t>
            </a:r>
          </a:p>
          <a:p>
            <a:pPr algn="ctr"/>
            <a:r>
              <a:rPr lang="sr-Cyrl-RS" dirty="0" smtClean="0"/>
              <a:t>(</a:t>
            </a:r>
            <a:r>
              <a:rPr lang="en-US" i="1" dirty="0" smtClean="0"/>
              <a:t>container-managed</a:t>
            </a:r>
            <a:r>
              <a:rPr lang="sr-Cyrl-RS" dirty="0" smtClean="0"/>
              <a:t>)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114800" y="4038600"/>
            <a:ext cx="2148114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Управљив  од стране апликације</a:t>
            </a:r>
          </a:p>
          <a:p>
            <a:pPr algn="ctr"/>
            <a:r>
              <a:rPr lang="sr-Cyrl-RS" dirty="0" smtClean="0"/>
              <a:t>(</a:t>
            </a:r>
            <a:r>
              <a:rPr lang="en-US" i="1" dirty="0" smtClean="0"/>
              <a:t>application-managed</a:t>
            </a:r>
            <a:r>
              <a:rPr lang="sr-Cyrl-RS" dirty="0" smtClean="0"/>
              <a:t>)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09914" y="5029200"/>
            <a:ext cx="22860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transaction scoped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295400" y="4114800"/>
            <a:ext cx="22860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extended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858000" y="2133600"/>
            <a:ext cx="28956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239000" y="2971800"/>
            <a:ext cx="22860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Java EE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7315200" y="5112654"/>
            <a:ext cx="2286000" cy="609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Java SE</a:t>
            </a: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>
            <a:off x="6248400" y="5105400"/>
            <a:ext cx="914400" cy="457200"/>
          </a:xfrm>
          <a:prstGeom prst="leftArrow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4343400" y="3048000"/>
            <a:ext cx="2743200" cy="457200"/>
          </a:xfrm>
          <a:prstGeom prst="leftArrow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257800" y="3414486"/>
            <a:ext cx="457200" cy="609600"/>
          </a:xfrm>
          <a:prstGeom prst="downArrow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Управљање трансакцијама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/>
          </p:cNvSpPr>
          <p:nvPr/>
        </p:nvSpPr>
        <p:spPr bwMode="auto">
          <a:xfrm>
            <a:off x="533400" y="1600200"/>
            <a:ext cx="9220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Latn-RS" sz="1800" b="1" dirty="0" smtClean="0"/>
              <a:t> </a:t>
            </a:r>
            <a:r>
              <a:rPr lang="sr-Cyrl-RS" sz="1800" dirty="0" smtClean="0"/>
              <a:t>Развој апликација је “више управљање трансакцијама” него “објектно-релационо мапирање”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b="1" dirty="0" smtClean="0"/>
              <a:t> </a:t>
            </a:r>
            <a:r>
              <a:rPr lang="sr-Cyrl-RS" sz="1800" dirty="0" smtClean="0"/>
              <a:t>Трансакције заправо дефинишу када ће се неки објекат сачувати, обрисати, изменити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endParaRPr lang="sr-Cyrl-RS" sz="1800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dirty="0" smtClean="0"/>
              <a:t> Интеракција перзистентног контексата – трансакција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dirty="0" smtClean="0"/>
              <a:t> Тип </a:t>
            </a:r>
            <a:r>
              <a:rPr lang="en-US" sz="1800" dirty="0" err="1" smtClean="0"/>
              <a:t>EntityManager</a:t>
            </a:r>
            <a:r>
              <a:rPr lang="en-US" sz="1800" dirty="0" smtClean="0"/>
              <a:t>/a</a:t>
            </a:r>
            <a:r>
              <a:rPr lang="sr-Latn-RS" sz="1800" dirty="0" smtClean="0"/>
              <a:t> </a:t>
            </a:r>
            <a:r>
              <a:rPr lang="sr-Cyrl-RS" sz="1800" dirty="0" smtClean="0"/>
              <a:t>дефинише животни циклус перзистентног контекста, али се  сви перзистентни к</a:t>
            </a:r>
            <a:r>
              <a:rPr lang="en-US" sz="1800" dirty="0" smtClean="0"/>
              <a:t>o</a:t>
            </a:r>
            <a:r>
              <a:rPr lang="sr-Cyrl-RS" sz="1800" dirty="0" smtClean="0"/>
              <a:t>нтексти понашају исто када су повезани са трансакцијом</a:t>
            </a:r>
            <a:r>
              <a:rPr lang="en-US" sz="1800" dirty="0" smtClean="0"/>
              <a:t> </a:t>
            </a:r>
            <a:endParaRPr lang="sr-Cyrl-RS" sz="1800" dirty="0" smtClean="0"/>
          </a:p>
          <a:p>
            <a:pPr lvl="0">
              <a:spcBef>
                <a:spcPts val="0"/>
              </a:spcBef>
            </a:pPr>
            <a:r>
              <a:rPr lang="sr-Cyrl-RS" sz="1800" dirty="0" smtClean="0"/>
              <a:t>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r>
              <a:rPr lang="sr-Cyrl-RS" sz="1800" dirty="0" smtClean="0"/>
              <a:t>Синхронизација перзистентног контекста са трансакцијом заправо означава синхронизацију података  који се налазе у перзистентном контексту са одговарајућим подацима у бази података</a:t>
            </a:r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endParaRPr lang="sr-Cyrl-RS" sz="1800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endParaRPr lang="sr-Cyrl-RS" sz="1800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§"/>
            </a:pPr>
            <a:endParaRPr lang="sr-Cyrl-RS" sz="1800" dirty="0" smtClean="0"/>
          </a:p>
          <a:p>
            <a:pPr lvl="0">
              <a:spcBef>
                <a:spcPts val="0"/>
              </a:spcBef>
            </a:pPr>
            <a:endParaRPr lang="sr-Cyrl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Управљање трансакцијама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609600" y="1828800"/>
            <a:ext cx="922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dirty="0" smtClean="0"/>
              <a:t> Два начина управљања трасакцијама</a:t>
            </a:r>
            <a:r>
              <a:rPr lang="en-US" sz="1800" dirty="0" smtClean="0"/>
              <a:t> (</a:t>
            </a:r>
            <a:r>
              <a:rPr lang="sr-Cyrl-RS" sz="1800" dirty="0" smtClean="0"/>
              <a:t>тип трансакције</a:t>
            </a:r>
            <a:r>
              <a:rPr lang="en-US" sz="1800" dirty="0" smtClean="0"/>
              <a:t>)</a:t>
            </a:r>
            <a:r>
              <a:rPr lang="sr-Cyrl-RS" sz="1800" dirty="0" smtClean="0"/>
              <a:t>:</a:t>
            </a: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b="1" dirty="0" smtClean="0"/>
              <a:t>resource-local </a:t>
            </a:r>
            <a:r>
              <a:rPr lang="sr-Cyrl-RS" sz="1800" b="1" dirty="0" smtClean="0"/>
              <a:t>трансакције</a:t>
            </a:r>
          </a:p>
          <a:p>
            <a:pPr marL="877888" lvl="1" indent="-342900">
              <a:spcBef>
                <a:spcPts val="0"/>
              </a:spcBef>
              <a:buFont typeface="+mj-lt"/>
              <a:buAutoNum type="arabicParenR"/>
            </a:pPr>
            <a:r>
              <a:rPr lang="sr-Cyrl-RS" sz="1800" b="1" dirty="0" smtClean="0"/>
              <a:t>ЈТА трансакције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sr-Cyrl-RS" sz="1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sr-Cyrl-RS" sz="1800" dirty="0" smtClean="0"/>
              <a:t>Тип трансакције се дефише у </a:t>
            </a:r>
            <a:r>
              <a:rPr lang="en-US" sz="1800" b="1" dirty="0" smtClean="0"/>
              <a:t>persistence.xml</a:t>
            </a:r>
            <a:r>
              <a:rPr lang="sr-Cyrl-RS" sz="1800" b="1" dirty="0" smtClean="0"/>
              <a:t> </a:t>
            </a:r>
            <a:r>
              <a:rPr lang="sr-Cyrl-RS" sz="1800" dirty="0" smtClean="0"/>
              <a:t>за </a:t>
            </a:r>
            <a:r>
              <a:rPr lang="en-US" sz="1800" b="1" dirty="0" err="1" smtClean="0"/>
              <a:t>PersistentUnit</a:t>
            </a:r>
            <a:r>
              <a:rPr lang="en-US" sz="1800" dirty="0" smtClean="0"/>
              <a:t> </a:t>
            </a:r>
            <a:endParaRPr lang="sr-Cyrl-RS" sz="1800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383" y="3581400"/>
            <a:ext cx="7381875" cy="2750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Управљање трансакцијама,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resource-local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/>
          </p:cNvSpPr>
          <p:nvPr/>
        </p:nvSpPr>
        <p:spPr bwMode="auto">
          <a:xfrm>
            <a:off x="533400" y="1790700"/>
            <a:ext cx="9220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b="1" dirty="0" smtClean="0"/>
              <a:t> </a:t>
            </a:r>
            <a:r>
              <a:rPr lang="en-US" sz="1800" b="1" dirty="0" smtClean="0"/>
              <a:t>resource-local</a:t>
            </a:r>
            <a:r>
              <a:rPr lang="sr-Cyrl-RS" sz="1800" dirty="0" smtClean="0"/>
              <a:t> трансакције се контролишу експлицитно у оквиру апликације</a:t>
            </a: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>
                <a:latin typeface="Consolas" pitchFamily="49" charset="0"/>
              </a:rPr>
              <a:t>javax.persistence.EntityTransaction</a:t>
            </a:r>
            <a:r>
              <a:rPr lang="sr-Cyrl-RS" sz="1800" dirty="0" smtClean="0"/>
              <a:t> интерфејс</a:t>
            </a: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Latn-R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Latn-R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Latn-RS" sz="1800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14600"/>
            <a:ext cx="5213195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EntityManager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- операције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b="1" dirty="0" smtClean="0"/>
              <a:t> Чување ентити објекта: </a:t>
            </a:r>
            <a:r>
              <a:rPr lang="en-US" sz="1800" dirty="0" smtClean="0">
                <a:latin typeface="Consolas" pitchFamily="49" charset="0"/>
              </a:rPr>
              <a:t>persist()</a:t>
            </a:r>
            <a:r>
              <a:rPr lang="sr-Cyrl-RS" sz="1800" b="1" dirty="0" smtClean="0">
                <a:latin typeface="Consolas" pitchFamily="49" charset="0"/>
              </a:rPr>
              <a:t> 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86000"/>
            <a:ext cx="9791700" cy="1908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EntityManager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- операције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b="1" dirty="0" smtClean="0"/>
              <a:t> Чување ентити објекта: </a:t>
            </a:r>
            <a:r>
              <a:rPr lang="en-US" sz="1800" dirty="0" smtClean="0">
                <a:latin typeface="Consolas" pitchFamily="49" charset="0"/>
              </a:rPr>
              <a:t>find ()</a:t>
            </a:r>
            <a:r>
              <a:rPr lang="en-US" sz="1800" b="1" dirty="0" smtClean="0">
                <a:latin typeface="Consolas" pitchFamily="49" charset="0"/>
              </a:rPr>
              <a:t> </a:t>
            </a:r>
            <a:r>
              <a:rPr lang="sr-Cyrl-RS" sz="1800" b="1" dirty="0" smtClean="0"/>
              <a:t>и</a:t>
            </a:r>
            <a:r>
              <a:rPr lang="en-US" sz="1800" b="1" dirty="0" smtClean="0"/>
              <a:t> </a:t>
            </a:r>
            <a:r>
              <a:rPr lang="en-US" sz="1800" dirty="0" smtClean="0">
                <a:latin typeface="Consolas" pitchFamily="49" charset="0"/>
              </a:rPr>
              <a:t>persist()</a:t>
            </a:r>
            <a:r>
              <a:rPr lang="sr-Cyrl-RS" sz="1800" b="1" dirty="0" smtClean="0">
                <a:latin typeface="Consolas" pitchFamily="49" charset="0"/>
              </a:rPr>
              <a:t> 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14" y="2209800"/>
            <a:ext cx="7010400" cy="4447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EntityManager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- операције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b="1" dirty="0" smtClean="0"/>
              <a:t> Ажурирање ентити објекта: </a:t>
            </a:r>
            <a:r>
              <a:rPr lang="en-US" sz="1800" dirty="0" smtClean="0">
                <a:latin typeface="Consolas" pitchFamily="49" charset="0"/>
              </a:rPr>
              <a:t>merge()</a:t>
            </a:r>
            <a:endParaRPr lang="sr-Cyrl-RS" sz="1800" b="1" dirty="0" smtClean="0">
              <a:latin typeface="Consolas" pitchFamily="49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63993"/>
            <a:ext cx="8915400" cy="450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Програмски језик Јава и приступ подацима у релационим база података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/>
          </p:cNvSpPr>
          <p:nvPr/>
        </p:nvSpPr>
        <p:spPr bwMode="auto">
          <a:xfrm>
            <a:off x="533400" y="1790700"/>
            <a:ext cx="9220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+mj-lt"/>
                <a:ea typeface="+mj-ea"/>
                <a:cs typeface="+mj-cs"/>
              </a:rPr>
              <a:t>J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ava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D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ata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B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ase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C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onectity</a:t>
            </a:r>
            <a:endParaRPr lang="sr-Cyrl-RS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ts val="600"/>
              </a:spcBef>
            </a:pPr>
            <a:r>
              <a:rPr lang="en-US" sz="2000" dirty="0" smtClean="0"/>
              <a:t>JDBC API</a:t>
            </a:r>
            <a:r>
              <a:rPr lang="sr-Cyrl-RS" sz="2000" dirty="0" smtClean="0"/>
              <a:t>: скуп стандардних класа и интерфејса независан од конкретног СУБП који омогућава интеракцију Јава програма са подацима који се чувају у табеларном облику у различитим складиштима (релационе базе података, ексел датотеке )</a:t>
            </a:r>
            <a:endParaRPr lang="sr-Cyrl-RS" sz="20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14" y="3657600"/>
            <a:ext cx="3200400" cy="295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733800" y="4180344"/>
            <a:ext cx="594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</a:t>
            </a:r>
            <a:r>
              <a:rPr lang="en-US" dirty="0" err="1" smtClean="0">
                <a:latin typeface="Consolas" pitchFamily="49" charset="0"/>
              </a:rPr>
              <a:t>DriverManager</a:t>
            </a:r>
            <a:r>
              <a:rPr lang="sr-Cyrl-RS" dirty="0" smtClean="0"/>
              <a:t> класа управљање скупом </a:t>
            </a:r>
            <a:r>
              <a:rPr lang="en-US" dirty="0" smtClean="0"/>
              <a:t>JDBC</a:t>
            </a:r>
            <a:r>
              <a:rPr lang="sr-Cyrl-RS" dirty="0" smtClean="0"/>
              <a:t> драјвера</a:t>
            </a:r>
          </a:p>
          <a:p>
            <a:endParaRPr lang="sr-Cyrl-RS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 Учитава драјвер у оперативну меморију, а може се користити и за креирање конекције (</a:t>
            </a:r>
            <a:r>
              <a:rPr lang="sr-Cyrl-RS" dirty="0" smtClean="0">
                <a:latin typeface="Consolas" pitchFamily="49" charset="0"/>
              </a:rPr>
              <a:t>ј</a:t>
            </a:r>
            <a:r>
              <a:rPr lang="en-US" dirty="0" err="1" smtClean="0">
                <a:latin typeface="Consolas" pitchFamily="49" charset="0"/>
              </a:rPr>
              <a:t>ava.sql.Connection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sr-Cyrl-RS" dirty="0" smtClean="0"/>
              <a:t>објекта)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EntityManager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- операције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b="1" dirty="0" smtClean="0"/>
              <a:t> Брисање ентити објекта: </a:t>
            </a:r>
            <a:r>
              <a:rPr lang="en-US" sz="1800" dirty="0" smtClean="0">
                <a:latin typeface="Consolas" pitchFamily="49" charset="0"/>
              </a:rPr>
              <a:t>remove()</a:t>
            </a:r>
            <a:endParaRPr lang="sr-Cyrl-RS" sz="1800" dirty="0" smtClean="0">
              <a:latin typeface="Consolas" pitchFamily="49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>
              <a:latin typeface="Consolas" pitchFamily="49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885217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EntityManager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- операције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b="1" dirty="0" smtClean="0"/>
              <a:t> Брисање ентити објекта: </a:t>
            </a:r>
            <a:r>
              <a:rPr lang="en-US" sz="1800" dirty="0" smtClean="0">
                <a:latin typeface="Consolas" pitchFamily="49" charset="0"/>
              </a:rPr>
              <a:t>remove()</a:t>
            </a:r>
            <a:endParaRPr lang="sr-Cyrl-RS" sz="1800" dirty="0" smtClean="0">
              <a:latin typeface="Consolas" pitchFamily="49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>
              <a:latin typeface="Consolas" pitchFamily="49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28" y="2286000"/>
            <a:ext cx="7715250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648200"/>
            <a:ext cx="331470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275944"/>
            <a:ext cx="32194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04000" y="6248400"/>
            <a:ext cx="288925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sr-Cyrl-RS" dirty="0" smtClean="0">
                <a:solidFill>
                  <a:schemeClr val="tx1"/>
                </a:solidFill>
              </a:rPr>
              <a:t>4.09.2</a:t>
            </a:r>
            <a:r>
              <a:rPr lang="en-US" dirty="0" smtClean="0">
                <a:solidFill>
                  <a:schemeClr val="tx1"/>
                </a:solidFill>
              </a:rPr>
              <a:t>016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Кључни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JPA 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концепти: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EntityManager</a:t>
            </a: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- операције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b="1" dirty="0" smtClean="0"/>
              <a:t> Брисање ентити објекта: </a:t>
            </a:r>
            <a:r>
              <a:rPr lang="en-US" sz="1800" dirty="0" smtClean="0">
                <a:latin typeface="Consolas" pitchFamily="49" charset="0"/>
              </a:rPr>
              <a:t>remove()</a:t>
            </a:r>
            <a:endParaRPr lang="sr-Cyrl-RS" sz="1800" dirty="0" smtClean="0">
              <a:latin typeface="Consolas" pitchFamily="49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>
              <a:latin typeface="Consolas" pitchFamily="49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28" y="2286000"/>
            <a:ext cx="7715250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648200"/>
            <a:ext cx="331470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275944"/>
            <a:ext cx="32194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667000"/>
            <a:ext cx="7696200" cy="3777225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Резиме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Један од начина за оставивање перзистентност податка  у Јави (Јава објеката) јесте преко релационе базе података</a:t>
            </a:r>
          </a:p>
          <a:p>
            <a:pPr lvl="0">
              <a:spcBef>
                <a:spcPts val="0"/>
              </a:spcBef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Приступ подацима која се налазе у релационим базама податка у Јави могуће је остварити преко: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JDBC API-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ја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arenR"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Директно коришћењем ОРМ алата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arenR"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Коришћењем Ј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PA 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спецификације уз коришћењем одговарајућег ОРМ алата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arenR"/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C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Кључни концепти Ј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PA 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спецификације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Објектно-релационо мапирање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Управљање трансакцијама</a:t>
            </a:r>
            <a:endParaRPr lang="sr-Cyrl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2443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Литература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905000"/>
            <a:ext cx="9220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  <a:buFont typeface="Wingdings" pitchFamily="2" charset="2"/>
              <a:buChar char="§"/>
            </a:pPr>
            <a:endParaRPr lang="sr-Cyrl-RS" sz="1800" b="1" dirty="0" smtClean="0"/>
          </a:p>
          <a:p>
            <a:pPr lvl="0">
              <a:spcBef>
                <a:spcPts val="3000"/>
              </a:spcBef>
            </a:pPr>
            <a:endParaRPr lang="sr-Cyrl-RS" sz="1800" b="1" dirty="0" smtClean="0"/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Pro JPA 2 Mastering the Java™ Persistence API,  </a:t>
            </a:r>
          </a:p>
          <a:p>
            <a:pPr lvl="0">
              <a:spcBef>
                <a:spcPts val="0"/>
              </a:spcBef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Аутори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Keith, Mike,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Schincariol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Merrick, Keith, Jeremy</a:t>
            </a: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 Издања 2013, 2010, 2009</a:t>
            </a:r>
          </a:p>
          <a:p>
            <a:pPr lvl="0">
              <a:spcBef>
                <a:spcPts val="0"/>
              </a:spcBef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JPA </a:t>
            </a:r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спецификација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Java Persistence 2.1, Final Release</a:t>
            </a:r>
            <a:r>
              <a:rPr lang="sr-Cyrl-RS" sz="18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0">
              <a:spcBef>
                <a:spcPts val="0"/>
              </a:spcBef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 Линк: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4"/>
              </a:rPr>
              <a:t>https://jcp.org/en/jsr/detail?id=338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ts val="0"/>
              </a:spcBef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Pro EJB 3: Java Persistence API (Pro)</a:t>
            </a:r>
          </a:p>
          <a:p>
            <a:pPr lvl="0">
              <a:spcBef>
                <a:spcPts val="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Аутори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Mike Keith, Merrick Schincariol	</a:t>
            </a:r>
          </a:p>
          <a:p>
            <a:pPr lvl="0">
              <a:spcBef>
                <a:spcPts val="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RS" sz="1800" dirty="0" smtClean="0">
                <a:latin typeface="Arial" pitchFamily="34" charset="0"/>
                <a:cs typeface="Arial" pitchFamily="34" charset="0"/>
              </a:rPr>
              <a:t>Издањ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 2006</a:t>
            </a: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sr-Cyrl-R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sr-Cyrl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Програмски језик Јава и приступ подацима у релационим база података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O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bject/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R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elational 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M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apping</a:t>
            </a:r>
          </a:p>
          <a:p>
            <a:pPr lvl="0">
              <a:spcBef>
                <a:spcPts val="600"/>
              </a:spcBef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ts val="600"/>
              </a:spcBef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ts val="600"/>
              </a:spcBef>
            </a:pPr>
            <a:endParaRPr lang="en-US" sz="2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14" y="2529114"/>
            <a:ext cx="30765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886200" y="3650795"/>
            <a:ext cx="5791200" cy="2354491"/>
          </a:xfrm>
          <a:prstGeom prst="rect">
            <a:avLst/>
          </a:prstGeom>
          <a:ln>
            <a:solidFill>
              <a:srgbClr val="0099CC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 трансформација објектног модела у релациони модел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sr-Cyrl-RS" dirty="0" smtClean="0"/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 </a:t>
            </a:r>
            <a:r>
              <a:rPr lang="en-US" dirty="0" err="1" smtClean="0"/>
              <a:t>EclipseLink</a:t>
            </a:r>
            <a:r>
              <a:rPr lang="en-US" dirty="0" smtClean="0"/>
              <a:t> (Eclipse)</a:t>
            </a:r>
            <a:r>
              <a:rPr lang="sr-Cyrl-RS" dirty="0" smtClean="0"/>
              <a:t>, </a:t>
            </a:r>
            <a:r>
              <a:rPr lang="en-US" dirty="0" smtClean="0"/>
              <a:t>Hibernate (</a:t>
            </a:r>
            <a:r>
              <a:rPr lang="en-US" dirty="0" err="1" smtClean="0"/>
              <a:t>RedHat</a:t>
            </a:r>
            <a:r>
              <a:rPr lang="en-US" dirty="0" smtClean="0"/>
              <a:t>)</a:t>
            </a:r>
            <a:r>
              <a:rPr lang="sr-Cyrl-RS" dirty="0" smtClean="0"/>
              <a:t>, </a:t>
            </a:r>
            <a:r>
              <a:rPr lang="en-US" dirty="0" smtClean="0"/>
              <a:t>Open JPA (Apache)</a:t>
            </a:r>
            <a:r>
              <a:rPr lang="sr-Cyrl-RS" dirty="0" smtClean="0"/>
              <a:t>, </a:t>
            </a:r>
            <a:r>
              <a:rPr lang="en-US" dirty="0" err="1" smtClean="0"/>
              <a:t>TopLink</a:t>
            </a:r>
            <a:r>
              <a:rPr lang="en-US" dirty="0" smtClean="0"/>
              <a:t> (Oracle), </a:t>
            </a:r>
            <a:r>
              <a:rPr lang="en-US" dirty="0" err="1" smtClean="0"/>
              <a:t>iBatis</a:t>
            </a:r>
            <a:r>
              <a:rPr lang="en-US" dirty="0" smtClean="0"/>
              <a:t> (Apache)</a:t>
            </a:r>
          </a:p>
          <a:p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Програмски језик Јава и приступ подацима у релационим база података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604052"/>
            <a:ext cx="8382000" cy="36443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609600" y="1828800"/>
            <a:ext cx="8382000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JPA Performance Benchmark (JPAB) http://www.jpab.org/ </a:t>
            </a: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Програмски језик Јава и приступ подацима у релационим база података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790700"/>
            <a:ext cx="9220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</a:pPr>
            <a:r>
              <a:rPr lang="en-US" sz="3200" b="1" dirty="0" err="1" smtClean="0">
                <a:latin typeface="+mj-lt"/>
                <a:ea typeface="+mj-ea"/>
                <a:cs typeface="+mj-cs"/>
              </a:rPr>
              <a:t>J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ava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P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ersistence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A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PI</a:t>
            </a:r>
            <a:endParaRPr lang="en-US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ts val="600"/>
              </a:spcBef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ts val="600"/>
              </a:spcBef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ts val="600"/>
              </a:spcBef>
            </a:pPr>
            <a:endParaRPr lang="en-US" sz="20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2514600"/>
            <a:ext cx="5791200" cy="3693319"/>
          </a:xfrm>
          <a:prstGeom prst="rect">
            <a:avLst/>
          </a:prstGeom>
          <a:ln>
            <a:solidFill>
              <a:srgbClr val="0099CC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1800" b="1" dirty="0" smtClean="0"/>
              <a:t>  спецификација за приступ, чување</a:t>
            </a:r>
            <a:r>
              <a:rPr lang="sr-Cyrl-RS" sz="1800" dirty="0" smtClean="0"/>
              <a:t> (перзистенцију) и </a:t>
            </a:r>
            <a:r>
              <a:rPr lang="sr-Cyrl-RS" sz="1800" b="1" dirty="0" smtClean="0"/>
              <a:t>ажурирање</a:t>
            </a:r>
            <a:r>
              <a:rPr lang="sr-Cyrl-RS" sz="1800" dirty="0" smtClean="0"/>
              <a:t> (управљање)</a:t>
            </a:r>
            <a:r>
              <a:rPr lang="en-US" sz="1800" dirty="0" smtClean="0"/>
              <a:t> </a:t>
            </a:r>
            <a:r>
              <a:rPr lang="sr-Cyrl-RS" sz="1800" dirty="0" smtClean="0"/>
              <a:t>између Јава класа</a:t>
            </a:r>
            <a:r>
              <a:rPr lang="en-US" sz="1800" dirty="0" smtClean="0"/>
              <a:t>/</a:t>
            </a:r>
            <a:r>
              <a:rPr lang="sr-Cyrl-RS" sz="1800" dirty="0" smtClean="0"/>
              <a:t>објеката и релационе базе податак</a:t>
            </a:r>
            <a:r>
              <a:rPr lang="en-US" sz="1800" dirty="0" smtClean="0"/>
              <a:t>a</a:t>
            </a:r>
          </a:p>
          <a:p>
            <a:pPr>
              <a:buFont typeface="Arial" pitchFamily="34" charset="0"/>
              <a:buChar char="•"/>
            </a:pPr>
            <a:endParaRPr lang="sr-Cyrl-RS" sz="1800" dirty="0" smtClean="0"/>
          </a:p>
          <a:p>
            <a:pPr>
              <a:buFont typeface="Arial" pitchFamily="34" charset="0"/>
              <a:buChar char="•"/>
            </a:pPr>
            <a:r>
              <a:rPr lang="sr-Cyrl-RS" sz="1800" dirty="0" smtClean="0"/>
              <a:t> </a:t>
            </a:r>
            <a:r>
              <a:rPr lang="sr-Cyrl-RS" sz="1800" b="1" dirty="0" smtClean="0"/>
              <a:t>спецификација</a:t>
            </a:r>
            <a:r>
              <a:rPr lang="sr-Cyrl-RS" sz="1800" dirty="0" smtClean="0"/>
              <a:t>, захтева </a:t>
            </a:r>
            <a:r>
              <a:rPr lang="sr-Cyrl-RS" sz="1800" b="1" u="sng" dirty="0" smtClean="0"/>
              <a:t>имплементацију</a:t>
            </a:r>
          </a:p>
          <a:p>
            <a:pPr>
              <a:buFont typeface="Arial" pitchFamily="34" charset="0"/>
              <a:buChar char="•"/>
            </a:pPr>
            <a:r>
              <a:rPr lang="sr-Cyrl-RS" sz="1800" dirty="0" smtClean="0"/>
              <a:t> омогућава </a:t>
            </a:r>
            <a:r>
              <a:rPr lang="sr-Cyrl-RS" sz="1800" b="1" dirty="0" smtClean="0"/>
              <a:t>РОЈО</a:t>
            </a:r>
            <a:r>
              <a:rPr lang="sr-Cyrl-RS" sz="1800" dirty="0" smtClean="0"/>
              <a:t> објектима да буду </a:t>
            </a:r>
            <a:r>
              <a:rPr lang="sr-Cyrl-RS" sz="1800" b="1" dirty="0" smtClean="0"/>
              <a:t>перзистентни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</a:t>
            </a:r>
            <a:r>
              <a:rPr lang="sr-Cyrl-RS" sz="1800" b="1" dirty="0" smtClean="0"/>
              <a:t>Историјат</a:t>
            </a:r>
            <a:endParaRPr lang="en-US" sz="18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2005 </a:t>
            </a:r>
            <a:r>
              <a:rPr lang="sr-Cyrl-RS" sz="1800" dirty="0" smtClean="0"/>
              <a:t>Јава</a:t>
            </a:r>
            <a:r>
              <a:rPr lang="en-US" sz="1800" dirty="0" smtClean="0"/>
              <a:t> </a:t>
            </a:r>
            <a:r>
              <a:rPr lang="sr-Cyrl-RS" sz="1800" dirty="0" smtClean="0"/>
              <a:t>ЕЕ</a:t>
            </a:r>
            <a:r>
              <a:rPr lang="en-US" sz="1800" dirty="0" smtClean="0"/>
              <a:t> 5 (</a:t>
            </a:r>
            <a:r>
              <a:rPr lang="sr-Cyrl-RS" sz="1800" dirty="0" smtClean="0"/>
              <a:t>део ЕЈВ спецификације </a:t>
            </a:r>
            <a:r>
              <a:rPr lang="en-US" sz="1800" dirty="0" smtClean="0"/>
              <a:t>JSR220</a:t>
            </a:r>
            <a:r>
              <a:rPr lang="sr-Cyrl-RS" sz="1800" dirty="0" smtClean="0"/>
              <a:t>, ЈРА 1.0, </a:t>
            </a:r>
            <a:r>
              <a:rPr lang="en-US" sz="1800" strike="sngStrike" dirty="0" smtClean="0"/>
              <a:t>EJB 2 CMP Entity Beans specification</a:t>
            </a:r>
            <a:r>
              <a:rPr lang="en-US" sz="1800" dirty="0" smtClean="0"/>
              <a:t>)</a:t>
            </a:r>
            <a:endParaRPr lang="sr-Cyrl-RS" sz="1800" dirty="0" smtClean="0"/>
          </a:p>
          <a:p>
            <a:pPr lvl="1">
              <a:buFont typeface="Arial" pitchFamily="34" charset="0"/>
              <a:buChar char="•"/>
            </a:pPr>
            <a:r>
              <a:rPr lang="sr-Cyrl-RS" sz="1800" dirty="0" smtClean="0"/>
              <a:t> 2009 </a:t>
            </a:r>
            <a:r>
              <a:rPr lang="en-US" sz="1800" dirty="0" smtClean="0"/>
              <a:t>Java EE </a:t>
            </a:r>
            <a:r>
              <a:rPr lang="sr-Cyrl-RS" sz="1800" dirty="0" smtClean="0"/>
              <a:t>6, </a:t>
            </a:r>
            <a:r>
              <a:rPr lang="en-US" sz="1800" dirty="0" smtClean="0"/>
              <a:t>JSR317</a:t>
            </a:r>
            <a:r>
              <a:rPr lang="sr-Cyrl-RS" sz="1800" dirty="0" smtClean="0"/>
              <a:t>, ЈРА 2.0</a:t>
            </a:r>
          </a:p>
          <a:p>
            <a:pPr lvl="1">
              <a:buFont typeface="Arial" pitchFamily="34" charset="0"/>
              <a:buChar char="•"/>
            </a:pPr>
            <a:r>
              <a:rPr lang="sr-Cyrl-RS" sz="1800" dirty="0" smtClean="0"/>
              <a:t> 2013 Јава ЕЕ 7, </a:t>
            </a:r>
            <a:r>
              <a:rPr lang="en-US" sz="1800" dirty="0" smtClean="0"/>
              <a:t>JSR338</a:t>
            </a:r>
            <a:r>
              <a:rPr lang="sr-Cyrl-RS" sz="1800" dirty="0" smtClean="0"/>
              <a:t>, ЈРА 2.1</a:t>
            </a:r>
            <a:endParaRPr 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14" y="2514600"/>
            <a:ext cx="3190875" cy="3619500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8100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Објектно-релационо мапирање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/>
          </p:cNvSpPr>
          <p:nvPr/>
        </p:nvSpPr>
        <p:spPr bwMode="auto">
          <a:xfrm>
            <a:off x="2286000" y="5334000"/>
            <a:ext cx="464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dsf</a:t>
            </a: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5889321" cy="2667000"/>
          </a:xfrm>
          <a:prstGeom prst="rect">
            <a:avLst/>
          </a:prstGeom>
          <a:noFill/>
          <a:ln w="9525">
            <a:solidFill>
              <a:srgbClr val="0099CC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9600" y="4876800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1800" dirty="0" smtClean="0"/>
              <a:t> </a:t>
            </a:r>
            <a:r>
              <a:rPr lang="sr-Cyrl-RS" sz="1800" dirty="0" smtClean="0"/>
              <a:t>систем за управљањем базом података</a:t>
            </a:r>
            <a:r>
              <a:rPr lang="en-US" sz="1800" dirty="0" smtClean="0"/>
              <a:t>, </a:t>
            </a:r>
            <a:r>
              <a:rPr lang="sr-Cyrl-RS" sz="1800" dirty="0" smtClean="0"/>
              <a:t>параметри за приступ </a:t>
            </a:r>
          </a:p>
          <a:p>
            <a:pPr>
              <a:buFont typeface="Arial" pitchFamily="34" charset="0"/>
              <a:buChar char="•"/>
            </a:pPr>
            <a:r>
              <a:rPr lang="sr-Cyrl-RS" sz="1800" dirty="0" smtClean="0"/>
              <a:t> објекте којих класа је потребно дефинисати мапирање</a:t>
            </a:r>
          </a:p>
          <a:p>
            <a:pPr>
              <a:buFont typeface="Arial" pitchFamily="34" charset="0"/>
              <a:buChar char="•"/>
            </a:pPr>
            <a:r>
              <a:rPr lang="sr-Cyrl-RS" sz="1800" dirty="0" smtClean="0"/>
              <a:t> класа у табелу</a:t>
            </a:r>
          </a:p>
          <a:p>
            <a:pPr>
              <a:buFont typeface="Arial" pitchFamily="34" charset="0"/>
              <a:buChar char="•"/>
            </a:pPr>
            <a:r>
              <a:rPr lang="sr-Cyrl-RS" sz="1800" dirty="0" smtClean="0"/>
              <a:t> атрибут класе у колону табеле</a:t>
            </a:r>
          </a:p>
          <a:p>
            <a:pPr>
              <a:buFont typeface="Arial" pitchFamily="34" charset="0"/>
              <a:buChar char="•"/>
            </a:pPr>
            <a:r>
              <a:rPr lang="sr-Cyrl-RS" sz="1800" dirty="0" smtClean="0"/>
              <a:t> веза у табелу</a:t>
            </a:r>
          </a:p>
        </p:txBody>
      </p:sp>
      <p:sp>
        <p:nvSpPr>
          <p:cNvPr id="6150" name="AutoShape 6" descr="Image result for questi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Image result for questi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Image result for questi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Image result for question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8100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9916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/>
          </p:cNvSpPr>
          <p:nvPr/>
        </p:nvSpPr>
        <p:spPr bwMode="auto">
          <a:xfrm>
            <a:off x="533400" y="1788888"/>
            <a:ext cx="9220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dirty="0" smtClean="0">
                <a:latin typeface="+mj-lt"/>
                <a:ea typeface="+mj-ea"/>
                <a:cs typeface="+mj-cs"/>
              </a:rPr>
              <a:t>Објектно- релационо мапирање : 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представља процес којим се дефинише начин трансформације објектног модела у релациони модел</a:t>
            </a:r>
            <a:r>
              <a:rPr kumimoji="0" lang="sr-Latn-R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 обрнуто.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baseline="0" dirty="0" smtClean="0">
                <a:latin typeface="+mj-lt"/>
                <a:ea typeface="+mj-ea"/>
                <a:cs typeface="+mj-cs"/>
              </a:rPr>
              <a:t>Начин дефинисања мапирања (Ј</a:t>
            </a:r>
            <a:r>
              <a:rPr lang="en-US" sz="2000" b="1" baseline="0" dirty="0" smtClean="0">
                <a:latin typeface="+mj-lt"/>
                <a:ea typeface="+mj-ea"/>
                <a:cs typeface="+mj-cs"/>
              </a:rPr>
              <a:t>PA </a:t>
            </a:r>
            <a:r>
              <a:rPr lang="sr-Cyrl-RS" sz="2000" b="1" baseline="0" dirty="0" smtClean="0">
                <a:latin typeface="+mj-lt"/>
                <a:ea typeface="+mj-ea"/>
                <a:cs typeface="+mj-cs"/>
              </a:rPr>
              <a:t>спецификације)</a:t>
            </a:r>
            <a:r>
              <a:rPr lang="sr-Cyrl-R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baseline="0" dirty="0" smtClean="0">
                <a:latin typeface="+mj-lt"/>
                <a:ea typeface="+mj-ea"/>
                <a:cs typeface="+mj-cs"/>
              </a:rPr>
              <a:t>:</a:t>
            </a:r>
            <a:r>
              <a:rPr lang="sr-Cyrl-RS" sz="2000" b="1" baseline="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sr-Cyrl-RS" sz="2000" b="1" dirty="0" smtClean="0">
                <a:latin typeface="+mj-lt"/>
                <a:ea typeface="+mj-ea"/>
                <a:cs typeface="+mj-cs"/>
              </a:rPr>
              <a:t>Анотација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XML </a:t>
            </a:r>
            <a:r>
              <a:rPr lang="sr-Cyrl-RS" sz="2000" b="1" dirty="0" smtClean="0">
                <a:latin typeface="+mj-lt"/>
                <a:ea typeface="+mj-ea"/>
                <a:cs typeface="+mj-cs"/>
              </a:rPr>
              <a:t>документ</a:t>
            </a: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sr-Cyrl-RS" sz="2000" b="1" dirty="0" smtClean="0"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title"/>
          </p:nvPr>
        </p:nvSpPr>
        <p:spPr>
          <a:xfrm>
            <a:off x="762000" y="88900"/>
            <a:ext cx="8832850" cy="977900"/>
          </a:xfrm>
        </p:spPr>
        <p:txBody>
          <a:bodyPr/>
          <a:lstStyle/>
          <a:p>
            <a:pPr algn="r">
              <a:spcBef>
                <a:spcPts val="3000"/>
              </a:spcBef>
            </a:pPr>
            <a:r>
              <a:rPr lang="sr-Cyrl-RS" sz="3200" b="1" dirty="0" smtClean="0"/>
              <a:t>Приступ подацима употребом </a:t>
            </a:r>
            <a:r>
              <a:rPr lang="en-US" sz="3200" b="1" dirty="0" smtClean="0"/>
              <a:t>JPA </a:t>
            </a:r>
            <a:r>
              <a:rPr lang="sr-Cyrl-RS" sz="3200" b="1" dirty="0" smtClean="0"/>
              <a:t>спецификације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6332A8E-4EDC-4661-BF82-688A166DB8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9090" name="AutoShape 2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Image result for fon beogra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09916"/>
            <a:ext cx="88328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0"/>
              </a:spcBef>
              <a:defRPr/>
            </a:pPr>
            <a:r>
              <a:rPr lang="sr-Cyrl-RS" sz="2000" b="1" dirty="0" smtClean="0">
                <a:solidFill>
                  <a:schemeClr val="bg1"/>
                </a:solidFill>
              </a:rPr>
              <a:t>Објектно-релационо мапирање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301184" cy="129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429000" y="1066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31818"/>
            <a:ext cx="3914775" cy="11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31818"/>
            <a:ext cx="3971925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Rectangle 3"/>
          <p:cNvSpPr txBox="1">
            <a:spLocks/>
          </p:cNvSpPr>
          <p:nvPr/>
        </p:nvSpPr>
        <p:spPr bwMode="auto">
          <a:xfrm>
            <a:off x="533400" y="1828800"/>
            <a:ext cx="922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dirty="0" smtClean="0">
                <a:latin typeface="+mj-lt"/>
                <a:ea typeface="+mj-ea"/>
                <a:cs typeface="+mj-cs"/>
              </a:rPr>
              <a:t>Анотације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@Entity, </a:t>
            </a:r>
            <a:endParaRPr lang="sr-Cyrl-RS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@Id</a:t>
            </a:r>
            <a:endParaRPr lang="sr-Cyrl-RS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@Basic</a:t>
            </a:r>
            <a:endParaRPr lang="sr-Cyrl-RS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@Column</a:t>
            </a:r>
            <a:endParaRPr lang="sr-Cyrl-RS" sz="20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683004"/>
            <a:ext cx="388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Пример: Табела Место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1339</Words>
  <Application>Microsoft Office PowerPoint</Application>
  <PresentationFormat>A4 Paper (210x297 mm)</PresentationFormat>
  <Paragraphs>480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WidescreenPresentation</vt:lpstr>
      <vt:lpstr>  JPA спецификација и приступ релационим базама података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  <vt:lpstr>Приступ подацима употребом JPA спецификације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2011-06-13T13:23:21Z</dcterms:created>
  <dcterms:modified xsi:type="dcterms:W3CDTF">2018-03-17T09:36:44Z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